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7" r:id="rId6"/>
    <p:sldId id="258" r:id="rId7"/>
    <p:sldId id="290" r:id="rId8"/>
    <p:sldId id="264" r:id="rId9"/>
    <p:sldId id="293" r:id="rId10"/>
    <p:sldId id="294" r:id="rId11"/>
    <p:sldId id="291" r:id="rId12"/>
    <p:sldId id="295" r:id="rId13"/>
    <p:sldId id="296" r:id="rId14"/>
    <p:sldId id="276" r:id="rId1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20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A0BDEBA1-176B-4684-BC73-32324FF9EDF5}" type="datetime1">
              <a:rPr lang="es-ES" smtClean="0"/>
              <a:t>07/03/2024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BBEB6193-5AA7-489B-8575-00593FC261D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fld id="{0A3C1E36-AAB4-47D5-89F4-8F921BD84148}" type="datetime1">
              <a:rPr lang="es-ES" smtClean="0"/>
              <a:t>07/03/2024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10895658-EA1F-4910-80AB-4DA76E16747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2C889-F22A-C94E-6C56-F961975EB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1C2315C-46B5-593E-6957-3CF2C481E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1BE83D0-8971-2BD3-548B-52CF9E68A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0094D5-61CF-41FE-3BF2-6586AEF27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9018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B6A5A-19E3-6085-C3E2-B31AA001F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C37C735-8114-8F78-741C-0BD38DA31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AE227B3-70AB-ADCE-D50E-2DCC4E1B3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2FDBB0-5FC7-971B-18B4-C70ED9E9E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3679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84B9A-08DE-8C36-D56F-FB2B53FC4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EC834D8-C4DA-73BE-4DBC-87F3F20A64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ED4E476-837C-B01B-0D17-25443DFB6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34FDCC9-DBA7-C859-AD5E-0CABDB20C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3495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C0743-329F-D018-A40A-247F323F7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2CF921E-619F-7530-E4B1-0D0E6F1B5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474E28E-8E13-53DD-6125-441E98471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6BC710-D6D4-0000-7875-0457F6E6C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10895658-EA1F-4910-80AB-4DA76E167475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2478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116" name="Grupo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upo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upo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upo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upo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upo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upo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upo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97" name="Gráfico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áfico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Conector recto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rtlCol="0" anchor="ctr"/>
          <a:lstStyle>
            <a:lvl1pPr algn="l">
              <a:defRPr lang="es-ES" sz="60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Tabl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Rectángulo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s-E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s-E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s-E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s-ES" sz="1800"/>
            </a:lvl5pPr>
          </a:lstStyle>
          <a:p>
            <a:pPr lvl="0" rtl="0"/>
            <a:r>
              <a:rPr lang="es-ES"/>
              <a:t>Haga clic para agregar texto </a:t>
            </a:r>
          </a:p>
          <a:p>
            <a:pPr marL="685800" lvl="1" indent="-228600" rtl="0"/>
            <a:r>
              <a:rPr lang="es-ES"/>
              <a:t>Segundo nivel</a:t>
            </a:r>
          </a:p>
          <a:p>
            <a:pPr marL="1143000" lvl="2" indent="-228600" rtl="0"/>
            <a:r>
              <a:rPr lang="es-ES"/>
              <a:t>Tercer nivel</a:t>
            </a:r>
          </a:p>
          <a:p>
            <a:pPr marL="1600200" lvl="3" indent="-228600" rtl="0"/>
            <a:r>
              <a:rPr lang="es-ES"/>
              <a:t>Cuarto nivel</a:t>
            </a:r>
          </a:p>
          <a:p>
            <a:pPr marL="2057400" lvl="4" indent="-228600" rtl="0"/>
            <a:r>
              <a:rPr lang="es-ES"/>
              <a:t>Quinto nivel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 rtlCol="0"/>
          <a:lstStyle>
            <a:lvl1pPr>
              <a:defRPr lang="es-ES"/>
            </a:lvl1pPr>
          </a:lstStyle>
          <a:p>
            <a:pPr rtl="0"/>
            <a:r>
              <a:rPr lang="es-ES"/>
              <a:t>Haga clic en el icono para insertar una tabla</a:t>
            </a:r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F52EB143-0484-4B4A-822A-8DC2C064522B}" type="datetime1">
              <a:rPr lang="es-ES" smtClean="0"/>
              <a:t>07/03/2024</a:t>
            </a:fld>
            <a:endParaRPr lang="es-ES" dirty="0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48" name="Gráfico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áfico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s-ES"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lang="es-ES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 rtlCol="0"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lang="es-ES"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lang="es-ES"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lang="es-ES"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lang="es-ES"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lang="es-ES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texto 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3" name="Marcador de fecha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72E03785-F6E3-493F-956A-4BC16E39C284}" type="datetime1">
              <a:rPr lang="es-ES" smtClean="0"/>
              <a:t>07/03/2024</a:t>
            </a:fld>
            <a:endParaRPr lang="es-ES" dirty="0"/>
          </a:p>
        </p:txBody>
      </p:sp>
      <p:sp>
        <p:nvSpPr>
          <p:cNvPr id="64" name="Marcador de pie de página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5" name="Marcador de número de diapositiva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5" name="Marcador de posición de tabla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 rtlCol="0"/>
          <a:lstStyle>
            <a:lvl1pPr>
              <a:defRPr lang="es-ES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/>
              <a:t>Haga clic en el icono para insertar una tabla</a:t>
            </a:r>
          </a:p>
          <a:p>
            <a:pPr rtl="0"/>
            <a:endParaRPr lang="es-ES" dirty="0"/>
          </a:p>
        </p:txBody>
      </p:sp>
      <p:sp>
        <p:nvSpPr>
          <p:cNvPr id="7" name="Rectángulo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20B67A72-3A57-4FB3-90CC-3D658B9B24C0}" type="datetime1">
              <a:rPr lang="es-ES" smtClean="0"/>
              <a:t>07/03/2024</a:t>
            </a:fld>
            <a:endParaRPr lang="es-ES" dirty="0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id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grpSp>
          <p:nvGrpSpPr>
            <p:cNvPr id="116" name="Grupo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upo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upo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upo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upo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upo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upo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upo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97" name="Gráfico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áfico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Conector recto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rtlCol="0" anchor="b">
            <a:normAutofit/>
          </a:bodyPr>
          <a:lstStyle>
            <a:lvl1pPr algn="l">
              <a:defRPr lang="es-ES" sz="44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1800">
                <a:solidFill>
                  <a:schemeClr val="tx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rtlCol="0" anchor="b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s-ES" sz="24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0" name="Imagen 19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upo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upo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upo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upo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upo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upo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9C9B4FAC-0AE5-4FDD-9B45-49F12FBE70E9}" type="datetime1">
              <a:rPr lang="es-ES" smtClean="0"/>
              <a:t>07/03/2024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rtlCol="0" anchor="ctr">
            <a:normAutofit/>
          </a:bodyPr>
          <a:lstStyle>
            <a:lvl1pPr algn="l">
              <a:defRPr lang="es-ES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63" name="Marcador de posición de imagen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algn="ctr"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insertar una imagen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1" name="Imagen 10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Imagen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rtlCol="0" anchor="b">
            <a:normAutofit/>
          </a:bodyPr>
          <a:lstStyle>
            <a:lvl1pPr algn="l">
              <a:defRPr lang="es-ES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upo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upo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upo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upo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upo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upo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upo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63" name="Marcador de posición de imagen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insertar una imagen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35" name="Imagen 34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upo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upo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upo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upo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upo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upo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67" name="Marcador de fecha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2C2B5D10-01BA-46C4-A39E-A3A8F037168D}" type="datetime1">
              <a:rPr lang="es-ES" smtClean="0"/>
              <a:t>07/03/2024</a:t>
            </a:fld>
            <a:endParaRPr lang="es-ES" dirty="0"/>
          </a:p>
        </p:txBody>
      </p:sp>
      <p:sp>
        <p:nvSpPr>
          <p:cNvPr id="68" name="Marcador de pie de página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9" name="Marcador de número de diapositiva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es-ES"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lang="es-ES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áfico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73" name="Gráfico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Imagen 34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upo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upo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upo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upo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upo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upo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upo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upo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es-ES"/>
                              </a:defPPr>
                            </a:lstStyle>
                            <a:p>
                              <a:pPr algn="ctr" rtl="0"/>
                              <a:r>
                                <a:rPr lang="es-E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es-ES"/>
                            </a:defPPr>
                          </a:lstStyle>
                          <a:p>
                            <a:pPr algn="ctr" rtl="0"/>
                            <a:r>
                              <a:rPr lang="es-E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es-ES"/>
                          </a:defPPr>
                        </a:lstStyle>
                        <a:p>
                          <a:pPr algn="ctr" rtl="0"/>
                          <a:r>
                            <a:rPr lang="es-E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es-ES"/>
                        </a:defPPr>
                      </a:lstStyle>
                      <a:p>
                        <a:pPr algn="ctr" rtl="0"/>
                        <a:r>
                          <a:rPr lang="es-ES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s-ES"/>
                    </a:defPPr>
                  </a:lstStyle>
                  <a:p>
                    <a:pPr algn="ctr" rtl="0"/>
                    <a:r>
                      <a:rPr lang="es-ES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s-ES"/>
                  </a:defPPr>
                </a:lstStyle>
                <a:p>
                  <a:pPr algn="ctr" rtl="0"/>
                  <a:r>
                    <a:rPr lang="es-ES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s-ES"/>
                </a:defPPr>
              </a:lstStyle>
              <a:p>
                <a:pPr algn="ctr" rtl="0"/>
                <a:r>
                  <a:rPr lang="es-ES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rtlCol="0" anchor="b">
            <a:normAutofit/>
          </a:bodyPr>
          <a:lstStyle>
            <a:lvl1pPr algn="l">
              <a:defRPr lang="es-ES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  <p:sp>
        <p:nvSpPr>
          <p:cNvPr id="192" name="Marcador de fecha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3DE257B0-0B1B-40C0-890E-3AB8D284D4F0}" type="datetime1">
              <a:rPr lang="es-ES" smtClean="0"/>
              <a:t>07/03/2024</a:t>
            </a:fld>
            <a:endParaRPr lang="es-ES" dirty="0"/>
          </a:p>
        </p:txBody>
      </p:sp>
      <p:sp>
        <p:nvSpPr>
          <p:cNvPr id="193" name="Marcador de pie de página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94" name="Marcador de número de diapositiva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2" name="Imagen 11" descr="Un patrón seleccionado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31" name="Gráfico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Marcador de fecha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177C618-E189-48F5-8AD3-BDEBDEC3F89A}" type="datetime1">
              <a:rPr lang="es-ES" smtClean="0"/>
              <a:t>07/03/2024</a:t>
            </a:fld>
            <a:endParaRPr lang="es-ES" dirty="0"/>
          </a:p>
        </p:txBody>
      </p:sp>
      <p:sp>
        <p:nvSpPr>
          <p:cNvPr id="33" name="Marcador de pie de página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34" name="Marcador de número de diapositiva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es-ES" sz="18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es-ES" sz="18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áfico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ángulo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ángulo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</p:grpSp>
      <p:sp>
        <p:nvSpPr>
          <p:cNvPr id="101" name="Forma libre: Forma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63" name="Forma libre: Forma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 rtlCol="0"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lang="es-ES" sz="1800"/>
            </a:lvl1pPr>
            <a:lvl2pPr>
              <a:lnSpc>
                <a:spcPts val="2000"/>
              </a:lnSpc>
              <a:defRPr lang="es-ES" sz="1800"/>
            </a:lvl2pPr>
            <a:lvl3pPr>
              <a:lnSpc>
                <a:spcPts val="2000"/>
              </a:lnSpc>
              <a:defRPr lang="es-ES" sz="1800"/>
            </a:lvl3pPr>
            <a:lvl4pPr>
              <a:lnSpc>
                <a:spcPts val="2000"/>
              </a:lnSpc>
              <a:defRPr lang="es-ES" sz="1800"/>
            </a:lvl4pPr>
            <a:lvl5pPr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lang="es-ES" sz="1800"/>
            </a:lvl1pPr>
            <a:lvl2pPr marL="457200">
              <a:lnSpc>
                <a:spcPts val="2000"/>
              </a:lnSpc>
              <a:defRPr lang="es-ES" sz="1800"/>
            </a:lvl2pPr>
            <a:lvl3pPr marL="914400">
              <a:lnSpc>
                <a:spcPts val="2000"/>
              </a:lnSpc>
              <a:defRPr lang="es-ES" sz="1800"/>
            </a:lvl3pPr>
            <a:lvl4pPr marL="1371600">
              <a:lnSpc>
                <a:spcPts val="2000"/>
              </a:lnSpc>
              <a:defRPr lang="es-ES" sz="1800"/>
            </a:lvl4pPr>
            <a:lvl5pPr marL="1828800">
              <a:lnSpc>
                <a:spcPts val="2000"/>
              </a:lnSpc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209" name="Marcador de fecha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40EB7AE-9D04-44B1-A2AD-3158528BDC2A}" type="datetime1">
              <a:rPr lang="es-ES" smtClean="0"/>
              <a:t>07/03/2024</a:t>
            </a:fld>
            <a:endParaRPr lang="es-ES" dirty="0"/>
          </a:p>
        </p:txBody>
      </p:sp>
      <p:sp>
        <p:nvSpPr>
          <p:cNvPr id="210" name="Marcador de pie de página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11" name="Marcador de número de diapositiva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ima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rtlCol="0" anchor="t" anchorCtr="0"/>
          <a:lstStyle>
            <a:lvl1pPr>
              <a:defRPr lang="es-ES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27" name="Marcador de posición de imagen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l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insertar una imagen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 rtlCol="0"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lang="es-ES"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lang="es-ES" sz="18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9" name="Marcador de fecha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493E32AF-3FCE-46D9-8013-32EEE691EE0A}" type="datetime1">
              <a:rPr lang="es-ES" smtClean="0"/>
              <a:t>07/03/2024</a:t>
            </a:fld>
            <a:endParaRPr lang="es-ES" dirty="0"/>
          </a:p>
        </p:txBody>
      </p:sp>
      <p:sp>
        <p:nvSpPr>
          <p:cNvPr id="70" name="Marcador de pie de página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71" name="Marcador de número de diapositiva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ángulo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3DAC8E4-6DEF-4C1E-98BC-5D4BE770117D}" type="datetime1">
              <a:rPr lang="es-ES" smtClean="0"/>
              <a:t>07/03/2024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3311" y="2590694"/>
            <a:ext cx="6856292" cy="1337494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Pilas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37743CB-6825-FD66-87FC-39895AD25529}"/>
              </a:ext>
            </a:extLst>
          </p:cNvPr>
          <p:cNvSpPr txBox="1"/>
          <p:nvPr/>
        </p:nvSpPr>
        <p:spPr>
          <a:xfrm>
            <a:off x="6969967" y="4273420"/>
            <a:ext cx="389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Luis Salazar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C8B3E-E1AC-7DEF-FAD9-4716C097A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2E1844-452C-F18F-BC13-8B96DFE6E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5924877" cy="2785508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n-US" dirty="0"/>
              <a:t>APLICACIONES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2D1B8B1-AD0A-4AD6-AC49-CDA5C98FF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 rtlCol="0">
            <a:normAutofit fontScale="62500" lnSpcReduction="20000"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Recursión: La recursión puede implementarse mediante pilas. Cuando una función se llama a sí misma, los parámetros y el estado de la función actual se almacenan en la pila.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5ADE13-D5B4-7450-71FC-AD6CFE26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10</a:t>
            </a:fld>
            <a:endParaRPr lang="es-ES" dirty="0"/>
          </a:p>
        </p:txBody>
      </p:sp>
      <p:sp>
        <p:nvSpPr>
          <p:cNvPr id="5" name="AutoShape 2" descr="Motherboard: La memoria RAM - FORMADOR TI">
            <a:extLst>
              <a:ext uri="{FF2B5EF4-FFF2-40B4-BE49-F238E27FC236}">
                <a16:creationId xmlns:a16="http://schemas.microsoft.com/office/drawing/2014/main" id="{4831963E-2754-627D-40BA-F193DCD5B3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6327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MUCHAS GRACIAS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Luis Salazar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¿Qué es una pila?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 rtlCol="0">
            <a:normAutofit fontScale="92500"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Una pila se define como una organización de datos en la que las entradas están dispuestas en un orden específico y solo se pueden agregar o quitar desde un extremo determinado, conocido como la cima o el tope.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838902" cy="5537284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b="0" i="0" dirty="0">
                <a:solidFill>
                  <a:srgbClr val="ECECEC"/>
                </a:solidFill>
                <a:effectLst/>
                <a:latin typeface="Söhne"/>
              </a:rPr>
              <a:t>Una estructura de datos tipo pila facilita la adición de nodos a la pila y su eliminación únicamente desde la parte superior de la misma.</a:t>
            </a:r>
            <a:endParaRPr lang="es-ES" dirty="0"/>
          </a:p>
        </p:txBody>
      </p:sp>
      <p:pic>
        <p:nvPicPr>
          <p:cNvPr id="34" name="Marcador de posición de imagen 33" descr="Vista aérea de una intersección de autopista de neó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2911151"/>
            <a:ext cx="6594768" cy="1078463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Pilas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 rtlCol="0">
            <a:normAutofit fontScale="92500" lnSpcReduction="10000"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Los elementos de una pila se eliminan en el orden inverso al que fueron insertados; en otras palabras, el último elemento que se introduce en la pila es el primero en ser eliminado.</a:t>
            </a:r>
          </a:p>
        </p:txBody>
      </p:sp>
      <p:pic>
        <p:nvPicPr>
          <p:cNvPr id="13" name="Marcador de posición de imagen 12" descr="Vista de ángulo bajo de edificios alto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Elipse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ila (informática) - Wikipedia, la enciclopedia libre">
            <a:extLst>
              <a:ext uri="{FF2B5EF4-FFF2-40B4-BE49-F238E27FC236}">
                <a16:creationId xmlns:a16="http://schemas.microsoft.com/office/drawing/2014/main" id="{A090073B-103B-15C6-7982-064BD0E2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052" y="595654"/>
            <a:ext cx="3414454" cy="245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059423" cy="198870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Características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2146041"/>
            <a:ext cx="6597650" cy="3632650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Las pilas son consideradas estructuras de datos lineales, similares a los arreglos, debido a que sus componentes ocupan posiciones consecutivas en la estructura. Cada elemento tiene un único sucesor y un único predecesor, a excepción del primero y del último, respectivamente.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4" name="AutoShape 2" descr="Estructura de Datos para Campeones: Pilas en Java">
            <a:extLst>
              <a:ext uri="{FF2B5EF4-FFF2-40B4-BE49-F238E27FC236}">
                <a16:creationId xmlns:a16="http://schemas.microsoft.com/office/drawing/2014/main" id="{F4C056A2-10D4-C57C-973E-A025790E30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70649" y="3276599"/>
            <a:ext cx="2377751" cy="237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2" name="Picture 4" descr="Estructura de Datos para Campeones: Pilas en Java">
            <a:extLst>
              <a:ext uri="{FF2B5EF4-FFF2-40B4-BE49-F238E27FC236}">
                <a16:creationId xmlns:a16="http://schemas.microsoft.com/office/drawing/2014/main" id="{A12BD266-5CC2-DD70-2E03-ADCA47773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66" y="3994308"/>
            <a:ext cx="3343324" cy="262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F5ED6-870C-6B90-0E0D-DFAC15381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6F390-D5C7-8470-69B7-86B05C0F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059423" cy="198870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Características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279173-A8E4-9776-962E-7278DF4F27B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2146041"/>
            <a:ext cx="6597650" cy="3632650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Formalmente, una pila se caracteriza como un conjunto de datos a los cuales se puede acceder únicamente a través de un extremo específico, comúnmente referido como el tope.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7A931D-7388-BEC7-E2A8-D5358E71B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6</a:t>
            </a:fld>
            <a:endParaRPr lang="es-ES" dirty="0"/>
          </a:p>
        </p:txBody>
      </p:sp>
      <p:sp>
        <p:nvSpPr>
          <p:cNvPr id="4" name="AutoShape 2" descr="Estructura de Datos para Campeones: Pilas en Java">
            <a:extLst>
              <a:ext uri="{FF2B5EF4-FFF2-40B4-BE49-F238E27FC236}">
                <a16:creationId xmlns:a16="http://schemas.microsoft.com/office/drawing/2014/main" id="{0A78D9CB-2D15-A028-11F9-A910E81DD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70649" y="3276599"/>
            <a:ext cx="2377751" cy="237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2" name="Picture 4" descr="Estructura de Datos para Campeones: Pilas en Java">
            <a:extLst>
              <a:ext uri="{FF2B5EF4-FFF2-40B4-BE49-F238E27FC236}">
                <a16:creationId xmlns:a16="http://schemas.microsoft.com/office/drawing/2014/main" id="{C88493F5-1AD1-9468-2870-342921A21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66" y="3994308"/>
            <a:ext cx="3343324" cy="262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444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E6DC4-42C1-AF48-C33D-8094C6C1A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838A59-127A-73A3-2C44-73953E52E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059423" cy="198870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Características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B1E66D-447F-75D8-1BEA-B9B19BEA17F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2146041"/>
            <a:ext cx="6597650" cy="3632650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Las pilas no constituyen estructuras de datos fundamentales por sí mismas. Su representación requiere el empleo de otras estructuras de datos, como arreglos o listas.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FFB98E-285D-800D-C883-D02F9C79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7</a:t>
            </a:fld>
            <a:endParaRPr lang="es-ES" dirty="0"/>
          </a:p>
        </p:txBody>
      </p:sp>
      <p:sp>
        <p:nvSpPr>
          <p:cNvPr id="4" name="AutoShape 2" descr="Estructura de Datos para Campeones: Pilas en Java">
            <a:extLst>
              <a:ext uri="{FF2B5EF4-FFF2-40B4-BE49-F238E27FC236}">
                <a16:creationId xmlns:a16="http://schemas.microsoft.com/office/drawing/2014/main" id="{1A607C10-8BEF-3DCE-3A6D-020F71F999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70649" y="3276599"/>
            <a:ext cx="2377751" cy="237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2" name="Picture 4" descr="Estructura de Datos para Campeones: Pilas en Java">
            <a:extLst>
              <a:ext uri="{FF2B5EF4-FFF2-40B4-BE49-F238E27FC236}">
                <a16:creationId xmlns:a16="http://schemas.microsoft.com/office/drawing/2014/main" id="{3DC8EB2E-E26A-BDD1-196C-BAAA3B3C4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66" y="3994308"/>
            <a:ext cx="3343324" cy="262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048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5924877" cy="2785508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n-US" dirty="0"/>
              <a:t>APLICACIONES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 rtlCol="0">
            <a:normAutofit fontScale="62500" lnSpcReduction="20000"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Gestión de memoria: Las pilas se utilizan en la gestión de la memoria de programas para almacenar información sobre las llamadas a funciones, variables locales y retornos de funciones.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8</a:t>
            </a:fld>
            <a:endParaRPr lang="es-ES" dirty="0"/>
          </a:p>
        </p:txBody>
      </p:sp>
      <p:sp>
        <p:nvSpPr>
          <p:cNvPr id="5" name="AutoShape 2" descr="Motherboard: La memoria RAM - FORMADOR TI">
            <a:extLst>
              <a:ext uri="{FF2B5EF4-FFF2-40B4-BE49-F238E27FC236}">
                <a16:creationId xmlns:a16="http://schemas.microsoft.com/office/drawing/2014/main" id="{EB95D3FC-4F4E-83F1-77C9-3EF871B10B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C4DF1-074C-9A39-9D89-EDE16BC72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92766-3C1A-5EAD-2628-A33156C5E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5924877" cy="2785508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n-US" dirty="0"/>
              <a:t>APLICACIONES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711D09-78B9-EC8A-4049-A620C6D27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 rtlCol="0">
            <a:normAutofit fontScale="62500" lnSpcReduction="20000"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Evaluación de expresiones aritméticas: Las pilas se utilizan en la evaluación de expresiones aritméticas en notación infija, posfija o prefija mediante el uso de la notación polaca.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BE6C3F-1653-C39A-4442-BFD69726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9</a:t>
            </a:fld>
            <a:endParaRPr lang="es-ES" dirty="0"/>
          </a:p>
        </p:txBody>
      </p:sp>
      <p:sp>
        <p:nvSpPr>
          <p:cNvPr id="5" name="AutoShape 2" descr="Motherboard: La memoria RAM - FORMADOR TI">
            <a:extLst>
              <a:ext uri="{FF2B5EF4-FFF2-40B4-BE49-F238E27FC236}">
                <a16:creationId xmlns:a16="http://schemas.microsoft.com/office/drawing/2014/main" id="{23C3C505-C634-4F70-192E-66E94B828B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940469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16625_TF33968143_Win32" id="{FD55521C-97B8-455D-B14F-4B365F441772}" vid="{700AE2DC-749E-4702-88ED-A17DDD6F6B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{83C6BEB5-7A45-4A5C-AE48-7DA41BC84488}tf33968143_win32</Template>
  <TotalTime>14</TotalTime>
  <Words>342</Words>
  <Application>Microsoft Office PowerPoint</Application>
  <PresentationFormat>Panorámica</PresentationFormat>
  <Paragraphs>39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Calibri</vt:lpstr>
      <vt:lpstr>Söhne</vt:lpstr>
      <vt:lpstr>Personalizar</vt:lpstr>
      <vt:lpstr>Pilas</vt:lpstr>
      <vt:lpstr>¿Qué es una pila?</vt:lpstr>
      <vt:lpstr>Una estructura de datos tipo pila facilita la adición de nodos a la pila y su eliminación únicamente desde la parte superior de la misma.</vt:lpstr>
      <vt:lpstr>Pilas</vt:lpstr>
      <vt:lpstr>Características</vt:lpstr>
      <vt:lpstr>Características</vt:lpstr>
      <vt:lpstr>Características</vt:lpstr>
      <vt:lpstr>APLICACIONES</vt:lpstr>
      <vt:lpstr>APLICACIONES</vt:lpstr>
      <vt:lpstr>APLICACIONES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Pilas</dc:title>
  <dc:creator>LUIS ALBERTO SALAZAR CANCHE</dc:creator>
  <cp:lastModifiedBy>LUIS ALBERTO SALAZAR CANCHE</cp:lastModifiedBy>
  <cp:revision>1</cp:revision>
  <dcterms:created xsi:type="dcterms:W3CDTF">2024-03-07T14:41:31Z</dcterms:created>
  <dcterms:modified xsi:type="dcterms:W3CDTF">2024-03-07T14:56:31Z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